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99" r:id="rId6"/>
    <p:sldId id="304" r:id="rId7"/>
    <p:sldId id="306" r:id="rId8"/>
    <p:sldId id="292" r:id="rId9"/>
    <p:sldId id="275" r:id="rId10"/>
    <p:sldId id="293" r:id="rId11"/>
    <p:sldId id="302" r:id="rId12"/>
    <p:sldId id="301" r:id="rId13"/>
    <p:sldId id="30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5465" userDrawn="1">
          <p15:clr>
            <a:srgbClr val="A4A3A4"/>
          </p15:clr>
        </p15:guide>
        <p15:guide id="7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C0000"/>
    <a:srgbClr val="CCCCCC"/>
    <a:srgbClr val="FF9966"/>
    <a:srgbClr val="00B0F0"/>
    <a:srgbClr val="92D050"/>
    <a:srgbClr val="77E2ED"/>
    <a:srgbClr val="84A3E0"/>
    <a:srgbClr val="3366CC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69" autoAdjust="0"/>
    <p:restoredTop sz="96641" autoAdjust="0"/>
  </p:normalViewPr>
  <p:slideViewPr>
    <p:cSldViewPr snapToGrid="0" snapToObjects="1">
      <p:cViewPr varScale="1">
        <p:scale>
          <a:sx n="87" d="100"/>
          <a:sy n="87" d="100"/>
        </p:scale>
        <p:origin x="504" y="40"/>
      </p:cViewPr>
      <p:guideLst>
        <p:guide pos="5465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8E2DC-4F3A-424D-9396-EF778B63584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0C254-8A55-D042-B65F-25B8C5B6D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32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8313" y="1597819"/>
            <a:ext cx="7772400" cy="427831"/>
          </a:xfrm>
        </p:spPr>
        <p:txBody>
          <a:bodyPr>
            <a:normAutofit/>
          </a:bodyPr>
          <a:lstStyle>
            <a:lvl1pPr algn="l">
              <a:defRPr sz="3600" b="1" i="0">
                <a:latin typeface="Helvetica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13" y="2038350"/>
            <a:ext cx="7772400" cy="1143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711200" y="2374900"/>
            <a:ext cx="7772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671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6" y="1200151"/>
            <a:ext cx="8196262" cy="3394472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>
                <a:latin typeface="Helvetica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65955" y="260719"/>
            <a:ext cx="3369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Helvetica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F2A6944-2AAF-2243-A508-10D1CD46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CEA680D-4D94-3B49-87FD-1DEF1C17E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85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6" y="1200151"/>
            <a:ext cx="4016374" cy="3394472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27488" cy="3394472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EDD82A-633F-7F47-9347-A2F0FDECD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804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2AB09B-057A-FB4A-82DD-BE4DF2D4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373AC-8633-CA43-9025-54CEB753A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125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54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  <a:prstGeom prst="rect">
            <a:avLst/>
          </a:prstGeom>
        </p:spPr>
        <p:txBody>
          <a:bodyPr vert="horz" lIns="0" tIns="45720" rIns="9000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6" y="1200151"/>
            <a:ext cx="8196262" cy="3394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6350" y="4978173"/>
            <a:ext cx="9150350" cy="169043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2969" y="4958990"/>
            <a:ext cx="86258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Helvetica" pitchFamily="34" charset="0"/>
                <a:ea typeface="ＭＳ Ｐゴシック" charset="0"/>
                <a:cs typeface="Arial" panose="020B0604020202020204" pitchFamily="34" charset="0"/>
                <a:sym typeface="Helvetica Light" charset="0"/>
              </a:rPr>
              <a:t>© Copyright 2019 Tesla Motors, Inc. All rights reserved. Proprietary and Confidential Business Information.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4D26D-AE52-F342-8E0C-67EC5AB25C2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76407" y="199747"/>
            <a:ext cx="799281" cy="102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B5621B-7D3B-D849-BB9E-3966232874EC}"/>
              </a:ext>
            </a:extLst>
          </p:cNvPr>
          <p:cNvSpPr/>
          <p:nvPr userDrawn="1"/>
        </p:nvSpPr>
        <p:spPr>
          <a:xfrm>
            <a:off x="7876407" y="2"/>
            <a:ext cx="799282" cy="6282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5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bg1">
              <a:lumMod val="50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5" userDrawn="1">
          <p15:clr>
            <a:srgbClr val="F26B43"/>
          </p15:clr>
        </p15:guide>
        <p15:guide id="2" pos="5465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4FA7-12B2-B64C-B12E-E88C7FFA5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2" y="431075"/>
            <a:ext cx="8192361" cy="181573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LG M48F Supply Plan </a:t>
            </a:r>
            <a:r>
              <a:rPr lang="en-US" sz="3200" dirty="0">
                <a:solidFill>
                  <a:srgbClr val="C00000"/>
                </a:solidFill>
              </a:rPr>
              <a:t>and Metals </a:t>
            </a:r>
            <a:r>
              <a:rPr lang="en-US" sz="3200" dirty="0" smtClean="0">
                <a:solidFill>
                  <a:srgbClr val="C00000"/>
                </a:solidFill>
              </a:rPr>
              <a:t>Dashboards </a:t>
            </a:r>
            <a:r>
              <a:rPr lang="en-US" sz="3200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906DD-8725-CC4C-8E75-0E4637BF4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3" y="2083242"/>
            <a:ext cx="7772400" cy="1152701"/>
          </a:xfrm>
        </p:spPr>
        <p:txBody>
          <a:bodyPr/>
          <a:lstStyle/>
          <a:p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Chiemi Kato</a:t>
            </a:r>
          </a:p>
          <a:p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December 2019</a:t>
            </a:r>
          </a:p>
        </p:txBody>
      </p:sp>
    </p:spTree>
    <p:extLst>
      <p:ext uri="{BB962C8B-B14F-4D97-AF65-F5344CB8AC3E}">
        <p14:creationId xmlns:p14="http://schemas.microsoft.com/office/powerpoint/2010/main" val="49042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426" y="0"/>
            <a:ext cx="8196262" cy="961087"/>
          </a:xfrm>
        </p:spPr>
        <p:txBody>
          <a:bodyPr>
            <a:normAutofit/>
          </a:bodyPr>
          <a:lstStyle/>
          <a:p>
            <a:pPr algn="ctr"/>
            <a:r>
              <a:rPr lang="en-US" sz="210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END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10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3" y="961087"/>
            <a:ext cx="8090926" cy="3394075"/>
          </a:xfrm>
        </p:spPr>
      </p:pic>
      <p:sp>
        <p:nvSpPr>
          <p:cNvPr id="5" name="TextBox 4"/>
          <p:cNvSpPr txBox="1"/>
          <p:nvPr/>
        </p:nvSpPr>
        <p:spPr>
          <a:xfrm rot="1410797">
            <a:off x="362957" y="4246949"/>
            <a:ext cx="793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Calibri" panose="020F0502020204030204" pitchFamily="34" charset="0"/>
                <a:cs typeface="Calibri" panose="020F0502020204030204" pitchFamily="34" charset="0"/>
              </a:rPr>
              <a:t>Check it out! 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Callout 5"/>
          <p:cNvSpPr/>
          <p:nvPr/>
        </p:nvSpPr>
        <p:spPr>
          <a:xfrm rot="13312265">
            <a:off x="291974" y="4071675"/>
            <a:ext cx="732787" cy="620257"/>
          </a:xfrm>
          <a:prstGeom prst="wedgeEllipseCallou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7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2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31276" y="314107"/>
            <a:ext cx="8515299" cy="47465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733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100" dirty="0" smtClean="0">
                <a:solidFill>
                  <a:srgbClr val="C00000"/>
                </a:solidFill>
                <a:latin typeface="+mj-lt"/>
              </a:rPr>
              <a:t>Introduction</a:t>
            </a:r>
            <a:endParaRPr lang="en-US" sz="2100" b="1" dirty="0">
              <a:solidFill>
                <a:srgbClr val="C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276" y="1402059"/>
            <a:ext cx="406383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LG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Chem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signed a contract to produce batteries for Tesla products at GF3 in late 2018.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Our team started working with LG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Chem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on this project ____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 framework for communication or operational analysis between Tesla and LG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 weren’t exactly sure how our vehicle production and sale would be impacted by LG’s production capacity</a:t>
            </a:r>
          </a:p>
          <a:p>
            <a:pPr lvl="1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277" y="1063466"/>
            <a:ext cx="4063830" cy="33855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LG M48F Supply Plan</a:t>
            </a:r>
            <a:endParaRPr lang="en-US" sz="15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31276" y="1352181"/>
            <a:ext cx="406383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0768" y="1063466"/>
            <a:ext cx="4063830" cy="33855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Metals Dashboards </a:t>
            </a:r>
            <a:endParaRPr lang="en-US" sz="15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70767" y="1352181"/>
            <a:ext cx="406383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0767" y="1402059"/>
            <a:ext cx="40638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Sarah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was using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excel-based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that came with a long list of constraints 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She asked for a transition to Power BI interface, which would allow for </a:t>
            </a:r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interactive dashboards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Time inefficient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Not all the way functional tool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915570"/>
            <a:ext cx="2932113" cy="350886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602694"/>
            <a:ext cx="8196262" cy="625753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 M48F Supply Plan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Process/Improvements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3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5311" y="915570"/>
            <a:ext cx="50997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endParaRPr lang="en-US" dirty="0"/>
          </a:p>
          <a:p>
            <a:pPr marL="57150" lvl="1" indent="-571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Toggles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identify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simulate how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supply will be impacted by design changes</a:t>
            </a:r>
          </a:p>
          <a:p>
            <a:pPr marL="57150" lvl="1" indent="-571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Set up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LG to be able to provide more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details (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weekly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production data and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separated by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assembly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line)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lvl="1" indent="-571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Integrated/consolidated information from finance to provide different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demand-side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scenarios</a:t>
            </a:r>
          </a:p>
          <a:p>
            <a:pPr marL="57150" lvl="1" indent="-571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Agreed with LG on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calendar formatting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structure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also to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pass the file back and forth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to improve process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" lvl="1" indent="-571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LG did the rest and I worked with them to improve and fix any errors from the new system</a:t>
            </a:r>
          </a:p>
        </p:txBody>
      </p:sp>
    </p:spTree>
    <p:extLst>
      <p:ext uri="{BB962C8B-B14F-4D97-AF65-F5344CB8AC3E}">
        <p14:creationId xmlns:p14="http://schemas.microsoft.com/office/powerpoint/2010/main" val="42580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602694"/>
            <a:ext cx="8196262" cy="62575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4</a:t>
            </a:fld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9426" y="420130"/>
            <a:ext cx="8196262" cy="4174493"/>
          </a:xfrm>
        </p:spPr>
        <p:txBody>
          <a:bodyPr>
            <a:normAutofit/>
          </a:bodyPr>
          <a:lstStyle/>
          <a:p>
            <a:pPr lvl="1"/>
            <a:endParaRPr lang="en-US" sz="1600" dirty="0"/>
          </a:p>
          <a:p>
            <a:pPr lvl="1"/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5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3" y="556015"/>
            <a:ext cx="8191921" cy="1708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9" y="2541771"/>
            <a:ext cx="7659190" cy="21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6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4452" y="369948"/>
            <a:ext cx="2893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Outcome/Final Benefits</a:t>
            </a:r>
            <a:endParaRPr lang="en-US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1276" y="1402059"/>
            <a:ext cx="824441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105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69913" lvl="1" indent="-112713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is now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detailed framework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unified platform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for teams to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simulate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evaluate their own ideas </a:t>
            </a:r>
          </a:p>
          <a:p>
            <a:pPr marL="569913" lvl="1" indent="-112713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Improves interdepartmental and inter-company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understanding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8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746876"/>
            <a:ext cx="8196262" cy="4815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Metals Dashboards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Process/Improvements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7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5311" y="915570"/>
            <a:ext cx="4306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325" lvl="2">
              <a:buNone/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2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Restructured the way source files were stored (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SQLite database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so that visualizations would not be disrupted with data updates</a:t>
            </a:r>
          </a:p>
          <a:p>
            <a:pPr marL="60325" lvl="2">
              <a:buNone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python to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automate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the data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cleaning and transformations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before loading to Power BI</a:t>
            </a:r>
          </a:p>
          <a:p>
            <a:pPr marL="60325" lvl="2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Utilized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SharePoint/Power BI integration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by hosting the visualizations in SharePoint Battery GSM page </a:t>
            </a:r>
          </a:p>
          <a:p>
            <a:pPr marL="60325" lvl="2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73" y="1062714"/>
            <a:ext cx="3876082" cy="29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9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426" y="0"/>
            <a:ext cx="8196262" cy="961087"/>
          </a:xfrm>
        </p:spPr>
        <p:txBody>
          <a:bodyPr>
            <a:normAutofit/>
          </a:bodyPr>
          <a:lstStyle/>
          <a:p>
            <a: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Access?</a:t>
            </a:r>
            <a:b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your account is approved by Katie) go to SharePoint Battery GSM page and click “Pages” tab to the left. </a:t>
            </a:r>
            <a: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8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9" y="1016594"/>
            <a:ext cx="8196263" cy="3356565"/>
          </a:xfrm>
        </p:spPr>
      </p:pic>
      <p:sp>
        <p:nvSpPr>
          <p:cNvPr id="12" name="Oval 11"/>
          <p:cNvSpPr/>
          <p:nvPr/>
        </p:nvSpPr>
        <p:spPr>
          <a:xfrm>
            <a:off x="479426" y="2534856"/>
            <a:ext cx="382888" cy="1600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9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4452" y="369948"/>
            <a:ext cx="2893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Outcome/Final Benefits</a:t>
            </a:r>
            <a:endParaRPr lang="en-US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1276" y="983249"/>
            <a:ext cx="824441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1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Via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seamless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Power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BI/SharePoint integration,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is more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room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collaboration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with cloud-based editing tools</a:t>
            </a:r>
          </a:p>
          <a:p>
            <a:pPr marL="60325" lvl="1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data automation is done within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OneDrive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cloud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that it can be completed by other team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members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1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interactive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functionality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of the Power BI dashboards allow for a deeper dive into the details 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1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Increased time efficiency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1">
              <a:buFontTx/>
              <a:buChar char="-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105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66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sla 2015 Template - Internal">
  <a:themeElements>
    <a:clrScheme name="Custom 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D34817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1">
      <a:majorFont>
        <a:latin typeface="Helvetic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1D6F5085D5C845AA315337BBA3A264" ma:contentTypeVersion="1" ma:contentTypeDescription="Create a new document." ma:contentTypeScope="" ma:versionID="f09ca28c9fc7b85aff86a19ce883e73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0B9B7CE-371B-4818-BAE4-C28057EE64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3F37BE-35B5-4B14-B710-4534CB5386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7749C2-095E-4B74-87F6-AE2AD2000616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12840</TotalTime>
  <Words>360</Words>
  <Application>Microsoft Office PowerPoint</Application>
  <PresentationFormat>On-screen Show (16:9)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ＭＳ Ｐゴシック</vt:lpstr>
      <vt:lpstr>Arial</vt:lpstr>
      <vt:lpstr>Calibri</vt:lpstr>
      <vt:lpstr>Cambria</vt:lpstr>
      <vt:lpstr>Century Gothic</vt:lpstr>
      <vt:lpstr>Helvetica</vt:lpstr>
      <vt:lpstr>Helvetica Light</vt:lpstr>
      <vt:lpstr>Wingdings</vt:lpstr>
      <vt:lpstr>Tesla 2015 Template - Internal</vt:lpstr>
      <vt:lpstr>LG M48F Supply Plan and Metals Dashboards Overview</vt:lpstr>
      <vt:lpstr>PowerPoint Presentation</vt:lpstr>
      <vt:lpstr> LG M48F Supply Plan Process/Improvements  </vt:lpstr>
      <vt:lpstr>          Demo  </vt:lpstr>
      <vt:lpstr>PowerPoint Presentation</vt:lpstr>
      <vt:lpstr>PowerPoint Presentation</vt:lpstr>
      <vt:lpstr>Metals Dashboards Process/Improvements  </vt:lpstr>
      <vt:lpstr>How to Access? (After your account is approved by Katie) go to SharePoint Battery GSM page and click “Pages” tab to the left.  </vt:lpstr>
      <vt:lpstr>PowerPoint Presentation</vt:lpstr>
      <vt:lpstr>THE END</vt:lpstr>
    </vt:vector>
  </TitlesOfParts>
  <Company>Tesla Motors,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(Century Gothic 32)</dc:title>
  <dc:creator>Scott Kohn</dc:creator>
  <cp:lastModifiedBy>Chiemi Kato [I]</cp:lastModifiedBy>
  <cp:revision>300</cp:revision>
  <dcterms:created xsi:type="dcterms:W3CDTF">2014-06-27T18:26:25Z</dcterms:created>
  <dcterms:modified xsi:type="dcterms:W3CDTF">2019-12-16T23:55:39Z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0x010100D91D6F5085D5C845AA315337BBA3A264</vt:lpwstr>
  </property>
</Properties>
</file>